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28"/>
  </p:notesMasterIdLst>
  <p:handoutMasterIdLst>
    <p:handoutMasterId r:id="rId29"/>
  </p:handoutMasterIdLst>
  <p:sldIdLst>
    <p:sldId id="523" r:id="rId5"/>
    <p:sldId id="1310" r:id="rId6"/>
    <p:sldId id="1304" r:id="rId7"/>
    <p:sldId id="1308" r:id="rId8"/>
    <p:sldId id="1312" r:id="rId9"/>
    <p:sldId id="320" r:id="rId10"/>
    <p:sldId id="1311" r:id="rId11"/>
    <p:sldId id="559" r:id="rId12"/>
    <p:sldId id="363" r:id="rId13"/>
    <p:sldId id="364" r:id="rId14"/>
    <p:sldId id="362" r:id="rId15"/>
    <p:sldId id="1313" r:id="rId16"/>
    <p:sldId id="1314" r:id="rId17"/>
    <p:sldId id="842" r:id="rId18"/>
    <p:sldId id="843" r:id="rId19"/>
    <p:sldId id="840" r:id="rId20"/>
    <p:sldId id="865" r:id="rId21"/>
    <p:sldId id="862" r:id="rId22"/>
    <p:sldId id="754" r:id="rId23"/>
    <p:sldId id="1317" r:id="rId24"/>
    <p:sldId id="562" r:id="rId25"/>
    <p:sldId id="1319" r:id="rId26"/>
    <p:sldId id="1320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9E7807D-2357-4099-9E21-2D31C1BC8B4A}">
          <p14:sldIdLst>
            <p14:sldId id="523"/>
            <p14:sldId id="1310"/>
            <p14:sldId id="1304"/>
            <p14:sldId id="1308"/>
            <p14:sldId id="1312"/>
            <p14:sldId id="320"/>
            <p14:sldId id="1311"/>
            <p14:sldId id="559"/>
            <p14:sldId id="363"/>
            <p14:sldId id="364"/>
            <p14:sldId id="362"/>
            <p14:sldId id="1313"/>
            <p14:sldId id="1314"/>
            <p14:sldId id="842"/>
            <p14:sldId id="843"/>
            <p14:sldId id="840"/>
            <p14:sldId id="865"/>
            <p14:sldId id="862"/>
            <p14:sldId id="754"/>
            <p14:sldId id="1317"/>
            <p14:sldId id="562"/>
            <p14:sldId id="1319"/>
            <p14:sldId id="1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Ricardo Andres Guevara Puschel" initials="RAGP" lastIdx="4" clrIdx="0">
    <p:extLst>
      <p:ext uri="{19B8F6BF-5375-455C-9EA6-DF929625EA0E}">
        <p15:presenceInfo xmlns:p15="http://schemas.microsoft.com/office/powerpoint/2012/main" userId="S-1-5-21-1009423359-3612829162-352075641-14525" providerId="AD"/>
      </p:ext>
    </p:extLst>
  </p:cmAuthor>
  <p:cmAuthor id="3" name="Eduardo Alexis Medel Gonzalez" initials="EAMG" lastIdx="4" clrIdx="1">
    <p:extLst>
      <p:ext uri="{19B8F6BF-5375-455C-9EA6-DF929625EA0E}">
        <p15:presenceInfo xmlns:p15="http://schemas.microsoft.com/office/powerpoint/2012/main" userId="S::eduardo.medel@sii.cl::b566a9eb-ab22-4b2a-9bf2-0110c14ee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1ECFF"/>
    <a:srgbClr val="009999"/>
    <a:srgbClr val="0061A1"/>
    <a:srgbClr val="E9500E"/>
    <a:srgbClr val="EAEFF7"/>
    <a:srgbClr val="FFFFFF"/>
    <a:srgbClr val="E2F0D9"/>
    <a:srgbClr val="339933"/>
    <a:srgbClr val="C5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99AFA-9DEE-4668-A8FA-1A04012317A1}" v="17" dt="2023-04-13T13:30:53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3638" autoAdjust="0"/>
  </p:normalViewPr>
  <p:slideViewPr>
    <p:cSldViewPr snapToGrid="0">
      <p:cViewPr varScale="1">
        <p:scale>
          <a:sx n="56" d="100"/>
          <a:sy n="56" d="100"/>
        </p:scale>
        <p:origin x="1194" y="78"/>
      </p:cViewPr>
      <p:guideLst>
        <p:guide orient="horz" pos="3158"/>
        <p:guide pos="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Fabiola Saravia Morales" userId="b2109d0d-ef19-4467-9b61-d8266a2fce7e" providerId="ADAL" clId="{50999AFA-9DEE-4668-A8FA-1A04012317A1}"/>
    <pc:docChg chg="delSld modSld modSection">
      <pc:chgData name="Carolina Fabiola Saravia Morales" userId="b2109d0d-ef19-4467-9b61-d8266a2fce7e" providerId="ADAL" clId="{50999AFA-9DEE-4668-A8FA-1A04012317A1}" dt="2023-04-13T13:34:23.561" v="98" actId="1076"/>
      <pc:docMkLst>
        <pc:docMk/>
      </pc:docMkLst>
      <pc:sldChg chg="modSp mod">
        <pc:chgData name="Carolina Fabiola Saravia Morales" userId="b2109d0d-ef19-4467-9b61-d8266a2fce7e" providerId="ADAL" clId="{50999AFA-9DEE-4668-A8FA-1A04012317A1}" dt="2023-04-13T13:34:23.561" v="98" actId="1076"/>
        <pc:sldMkLst>
          <pc:docMk/>
          <pc:sldMk cId="2848966454" sldId="320"/>
        </pc:sldMkLst>
        <pc:spChg chg="mod">
          <ac:chgData name="Carolina Fabiola Saravia Morales" userId="b2109d0d-ef19-4467-9b61-d8266a2fce7e" providerId="ADAL" clId="{50999AFA-9DEE-4668-A8FA-1A04012317A1}" dt="2023-04-13T13:34:23.561" v="98" actId="1076"/>
          <ac:spMkLst>
            <pc:docMk/>
            <pc:sldMk cId="2848966454" sldId="320"/>
            <ac:spMk id="7" creationId="{00000000-0000-0000-0000-000000000000}"/>
          </ac:spMkLst>
        </pc:spChg>
      </pc:sldChg>
      <pc:sldChg chg="modSp mod">
        <pc:chgData name="Carolina Fabiola Saravia Morales" userId="b2109d0d-ef19-4467-9b61-d8266a2fce7e" providerId="ADAL" clId="{50999AFA-9DEE-4668-A8FA-1A04012317A1}" dt="2023-04-13T13:32:39.227" v="59" actId="207"/>
        <pc:sldMkLst>
          <pc:docMk/>
          <pc:sldMk cId="185084908" sldId="362"/>
        </pc:sldMkLst>
        <pc:spChg chg="mod">
          <ac:chgData name="Carolina Fabiola Saravia Morales" userId="b2109d0d-ef19-4467-9b61-d8266a2fce7e" providerId="ADAL" clId="{50999AFA-9DEE-4668-A8FA-1A04012317A1}" dt="2023-04-13T13:32:39.227" v="59" actId="207"/>
          <ac:spMkLst>
            <pc:docMk/>
            <pc:sldMk cId="185084908" sldId="362"/>
            <ac:spMk id="36" creationId="{00000000-0000-0000-0000-000000000000}"/>
          </ac:spMkLst>
        </pc:spChg>
      </pc:sldChg>
      <pc:sldChg chg="modSp mod">
        <pc:chgData name="Carolina Fabiola Saravia Morales" userId="b2109d0d-ef19-4467-9b61-d8266a2fce7e" providerId="ADAL" clId="{50999AFA-9DEE-4668-A8FA-1A04012317A1}" dt="2023-04-13T13:33:11.277" v="62" actId="6549"/>
        <pc:sldMkLst>
          <pc:docMk/>
          <pc:sldMk cId="732344087" sldId="363"/>
        </pc:sldMkLst>
        <pc:spChg chg="mod">
          <ac:chgData name="Carolina Fabiola Saravia Morales" userId="b2109d0d-ef19-4467-9b61-d8266a2fce7e" providerId="ADAL" clId="{50999AFA-9DEE-4668-A8FA-1A04012317A1}" dt="2023-04-13T13:33:11.277" v="62" actId="6549"/>
          <ac:spMkLst>
            <pc:docMk/>
            <pc:sldMk cId="732344087" sldId="363"/>
            <ac:spMk id="32" creationId="{00000000-0000-0000-0000-000000000000}"/>
          </ac:spMkLst>
        </pc:spChg>
      </pc:sldChg>
      <pc:sldChg chg="modSp mod">
        <pc:chgData name="Carolina Fabiola Saravia Morales" userId="b2109d0d-ef19-4467-9b61-d8266a2fce7e" providerId="ADAL" clId="{50999AFA-9DEE-4668-A8FA-1A04012317A1}" dt="2023-04-13T13:33:58.997" v="95" actId="6549"/>
        <pc:sldMkLst>
          <pc:docMk/>
          <pc:sldMk cId="3754574465" sldId="559"/>
        </pc:sldMkLst>
        <pc:spChg chg="mod">
          <ac:chgData name="Carolina Fabiola Saravia Morales" userId="b2109d0d-ef19-4467-9b61-d8266a2fce7e" providerId="ADAL" clId="{50999AFA-9DEE-4668-A8FA-1A04012317A1}" dt="2023-04-13T13:33:58.997" v="95" actId="6549"/>
          <ac:spMkLst>
            <pc:docMk/>
            <pc:sldMk cId="3754574465" sldId="559"/>
            <ac:spMk id="27" creationId="{00000000-0000-0000-0000-000000000000}"/>
          </ac:spMkLst>
        </pc:spChg>
      </pc:sldChg>
      <pc:sldChg chg="modSp mod">
        <pc:chgData name="Carolina Fabiola Saravia Morales" userId="b2109d0d-ef19-4467-9b61-d8266a2fce7e" providerId="ADAL" clId="{50999AFA-9DEE-4668-A8FA-1A04012317A1}" dt="2023-04-13T13:30:14.931" v="33" actId="20577"/>
        <pc:sldMkLst>
          <pc:docMk/>
          <pc:sldMk cId="379360851" sldId="840"/>
        </pc:sldMkLst>
        <pc:spChg chg="mod">
          <ac:chgData name="Carolina Fabiola Saravia Morales" userId="b2109d0d-ef19-4467-9b61-d8266a2fce7e" providerId="ADAL" clId="{50999AFA-9DEE-4668-A8FA-1A04012317A1}" dt="2023-04-13T13:30:14.931" v="33" actId="20577"/>
          <ac:spMkLst>
            <pc:docMk/>
            <pc:sldMk cId="379360851" sldId="840"/>
            <ac:spMk id="12" creationId="{68B56A5A-4142-4936-9CE0-8F98EB2F9CC2}"/>
          </ac:spMkLst>
        </pc:spChg>
      </pc:sldChg>
      <pc:sldChg chg="addSp modSp mod">
        <pc:chgData name="Carolina Fabiola Saravia Morales" userId="b2109d0d-ef19-4467-9b61-d8266a2fce7e" providerId="ADAL" clId="{50999AFA-9DEE-4668-A8FA-1A04012317A1}" dt="2023-04-13T13:29:06.918" v="11" actId="1076"/>
        <pc:sldMkLst>
          <pc:docMk/>
          <pc:sldMk cId="47097703" sldId="842"/>
        </pc:sldMkLst>
        <pc:spChg chg="add mod">
          <ac:chgData name="Carolina Fabiola Saravia Morales" userId="b2109d0d-ef19-4467-9b61-d8266a2fce7e" providerId="ADAL" clId="{50999AFA-9DEE-4668-A8FA-1A04012317A1}" dt="2023-04-13T13:29:06.918" v="11" actId="1076"/>
          <ac:spMkLst>
            <pc:docMk/>
            <pc:sldMk cId="47097703" sldId="842"/>
            <ac:spMk id="4" creationId="{1B7AE399-1EB0-7BF0-7265-45EEB55E41B2}"/>
          </ac:spMkLst>
        </pc:spChg>
        <pc:spChg chg="mod">
          <ac:chgData name="Carolina Fabiola Saravia Morales" userId="b2109d0d-ef19-4467-9b61-d8266a2fce7e" providerId="ADAL" clId="{50999AFA-9DEE-4668-A8FA-1A04012317A1}" dt="2023-04-13T13:28:57.694" v="9" actId="12"/>
          <ac:spMkLst>
            <pc:docMk/>
            <pc:sldMk cId="47097703" sldId="842"/>
            <ac:spMk id="12" creationId="{68B56A5A-4142-4936-9CE0-8F98EB2F9CC2}"/>
          </ac:spMkLst>
        </pc:spChg>
      </pc:sldChg>
      <pc:sldChg chg="delSp modSp mod">
        <pc:chgData name="Carolina Fabiola Saravia Morales" userId="b2109d0d-ef19-4467-9b61-d8266a2fce7e" providerId="ADAL" clId="{50999AFA-9DEE-4668-A8FA-1A04012317A1}" dt="2023-04-13T13:30:58.189" v="56" actId="1076"/>
        <pc:sldMkLst>
          <pc:docMk/>
          <pc:sldMk cId="3953176595" sldId="865"/>
        </pc:sldMkLst>
        <pc:spChg chg="del mod">
          <ac:chgData name="Carolina Fabiola Saravia Morales" userId="b2109d0d-ef19-4467-9b61-d8266a2fce7e" providerId="ADAL" clId="{50999AFA-9DEE-4668-A8FA-1A04012317A1}" dt="2023-04-13T13:29:38.830" v="16"/>
          <ac:spMkLst>
            <pc:docMk/>
            <pc:sldMk cId="3953176595" sldId="865"/>
            <ac:spMk id="27" creationId="{ACD68411-108F-4C03-BC6F-BB891137F720}"/>
          </ac:spMkLst>
        </pc:spChg>
        <pc:spChg chg="mod">
          <ac:chgData name="Carolina Fabiola Saravia Morales" userId="b2109d0d-ef19-4467-9b61-d8266a2fce7e" providerId="ADAL" clId="{50999AFA-9DEE-4668-A8FA-1A04012317A1}" dt="2023-04-13T13:30:58.189" v="56" actId="1076"/>
          <ac:spMkLst>
            <pc:docMk/>
            <pc:sldMk cId="3953176595" sldId="865"/>
            <ac:spMk id="164" creationId="{68B56A5A-4142-4936-9CE0-8F98EB2F9CC2}"/>
          </ac:spMkLst>
        </pc:spChg>
        <pc:graphicFrameChg chg="mod">
          <ac:chgData name="Carolina Fabiola Saravia Morales" userId="b2109d0d-ef19-4467-9b61-d8266a2fce7e" providerId="ADAL" clId="{50999AFA-9DEE-4668-A8FA-1A04012317A1}" dt="2023-04-13T13:30:53.131" v="53" actId="1036"/>
          <ac:graphicFrameMkLst>
            <pc:docMk/>
            <pc:sldMk cId="3953176595" sldId="865"/>
            <ac:graphicFrameMk id="4" creationId="{F35A0CA3-38B0-4F47-83BF-BDA82FFC95B7}"/>
          </ac:graphicFrameMkLst>
        </pc:graphicFrame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5" creationId="{CEAA967E-A946-466A-B7EA-858334ACF748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6" creationId="{3810E546-E864-476A-AABA-1C1D182D4DD1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28" creationId="{134E9C50-AF1B-4AA6-BB81-3D4C5CB13E1A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30" creationId="{07A1B70D-BE85-407F-8F5D-5092AB768967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36" creationId="{01008881-8B6F-45EB-A2A6-5A20965CA57D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38" creationId="{081ED551-CDA8-4333-B2FC-AA1DD8E2EC54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40" creationId="{ACBE3693-2FF1-425B-A7E7-0C65F00F8C25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42" creationId="{9D430F36-F9B8-4889-8E87-F634E95717C3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44" creationId="{F3E3E876-649B-43DE-A9B6-530C7660674E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46" creationId="{82ACF366-2B9D-498E-9F9C-FD917E2B6B59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48" creationId="{3CE4D888-2A60-456C-9EA7-B74657D04E2B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50" creationId="{706E579B-6CD0-4F68-8E0B-07A9B8157882}"/>
          </ac:picMkLst>
        </pc:picChg>
        <pc:picChg chg="mod">
          <ac:chgData name="Carolina Fabiola Saravia Morales" userId="b2109d0d-ef19-4467-9b61-d8266a2fce7e" providerId="ADAL" clId="{50999AFA-9DEE-4668-A8FA-1A04012317A1}" dt="2023-04-13T13:30:53.131" v="53" actId="1036"/>
          <ac:picMkLst>
            <pc:docMk/>
            <pc:sldMk cId="3953176595" sldId="865"/>
            <ac:picMk id="1052" creationId="{2DDFF61F-791F-472E-8DE3-74FD6EAA6877}"/>
          </ac:picMkLst>
        </pc:picChg>
      </pc:sldChg>
      <pc:sldChg chg="modSp mod">
        <pc:chgData name="Carolina Fabiola Saravia Morales" userId="b2109d0d-ef19-4467-9b61-d8266a2fce7e" providerId="ADAL" clId="{50999AFA-9DEE-4668-A8FA-1A04012317A1}" dt="2023-04-13T13:34:13.963" v="96" actId="255"/>
        <pc:sldMkLst>
          <pc:docMk/>
          <pc:sldMk cId="2251856589" sldId="1311"/>
        </pc:sldMkLst>
        <pc:spChg chg="mod">
          <ac:chgData name="Carolina Fabiola Saravia Morales" userId="b2109d0d-ef19-4467-9b61-d8266a2fce7e" providerId="ADAL" clId="{50999AFA-9DEE-4668-A8FA-1A04012317A1}" dt="2023-04-13T13:34:13.963" v="96" actId="255"/>
          <ac:spMkLst>
            <pc:docMk/>
            <pc:sldMk cId="2251856589" sldId="1311"/>
            <ac:spMk id="7" creationId="{00000000-0000-0000-0000-000000000000}"/>
          </ac:spMkLst>
        </pc:spChg>
      </pc:sldChg>
      <pc:sldChg chg="modSp mod">
        <pc:chgData name="Carolina Fabiola Saravia Morales" userId="b2109d0d-ef19-4467-9b61-d8266a2fce7e" providerId="ADAL" clId="{50999AFA-9DEE-4668-A8FA-1A04012317A1}" dt="2023-04-13T13:32:23.257" v="57" actId="255"/>
        <pc:sldMkLst>
          <pc:docMk/>
          <pc:sldMk cId="1170397709" sldId="1314"/>
        </pc:sldMkLst>
        <pc:spChg chg="mod">
          <ac:chgData name="Carolina Fabiola Saravia Morales" userId="b2109d0d-ef19-4467-9b61-d8266a2fce7e" providerId="ADAL" clId="{50999AFA-9DEE-4668-A8FA-1A04012317A1}" dt="2023-04-13T13:32:23.257" v="57" actId="255"/>
          <ac:spMkLst>
            <pc:docMk/>
            <pc:sldMk cId="1170397709" sldId="1314"/>
            <ac:spMk id="7" creationId="{00000000-0000-0000-0000-000000000000}"/>
          </ac:spMkLst>
        </pc:spChg>
      </pc:sldChg>
      <pc:sldChg chg="del">
        <pc:chgData name="Carolina Fabiola Saravia Morales" userId="b2109d0d-ef19-4467-9b61-d8266a2fce7e" providerId="ADAL" clId="{50999AFA-9DEE-4668-A8FA-1A04012317A1}" dt="2023-04-13T13:29:15.634" v="12" actId="47"/>
        <pc:sldMkLst>
          <pc:docMk/>
          <pc:sldMk cId="1639698942" sldId="13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F5164-9D68-48E8-851F-D503CDE65896}" type="doc">
      <dgm:prSet loTypeId="urn:microsoft.com/office/officeart/2005/8/layout/matrix2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D95F9D28-9DC7-4640-88F4-336A8AB01428}">
      <dgm:prSet phldrT="[Texto]" custT="1"/>
      <dgm:spPr/>
      <dgm:t>
        <a:bodyPr/>
        <a:lstStyle/>
        <a:p>
          <a:r>
            <a:rPr lang="es-CL" sz="1400" b="1" dirty="0"/>
            <a:t>Abordar el Fenómeno Educación y Orientación hacia la formalización</a:t>
          </a:r>
        </a:p>
      </dgm:t>
    </dgm:pt>
    <dgm:pt modelId="{9DBF629F-21F6-477D-BF75-F5041C0BD49C}" type="parTrans" cxnId="{C86ACB4B-18D9-4F1A-87E5-4F977A00C1A4}">
      <dgm:prSet/>
      <dgm:spPr/>
      <dgm:t>
        <a:bodyPr/>
        <a:lstStyle/>
        <a:p>
          <a:endParaRPr lang="es-CL" sz="2400" b="1"/>
        </a:p>
      </dgm:t>
    </dgm:pt>
    <dgm:pt modelId="{27FD491B-AEBB-455D-B29F-9FAB744E8C82}" type="sibTrans" cxnId="{C86ACB4B-18D9-4F1A-87E5-4F977A00C1A4}">
      <dgm:prSet/>
      <dgm:spPr/>
      <dgm:t>
        <a:bodyPr/>
        <a:lstStyle/>
        <a:p>
          <a:endParaRPr lang="es-CL" sz="2400" b="1"/>
        </a:p>
      </dgm:t>
    </dgm:pt>
    <dgm:pt modelId="{CB2B9FCF-B4A4-4155-A998-07A4F0B4933F}">
      <dgm:prSet phldrT="[Texto]" custT="1"/>
      <dgm:spPr/>
      <dgm:t>
        <a:bodyPr/>
        <a:lstStyle/>
        <a:p>
          <a:r>
            <a:rPr lang="es-CL" sz="1400" b="1" dirty="0"/>
            <a:t>¿Que se Busca? Identificar y promover el cumplimiento Tributario</a:t>
          </a:r>
        </a:p>
      </dgm:t>
    </dgm:pt>
    <dgm:pt modelId="{49A31C57-4E99-42A5-8E81-85678751199D}" type="parTrans" cxnId="{10002224-4795-4314-92AF-C6A1BF1D5737}">
      <dgm:prSet/>
      <dgm:spPr/>
      <dgm:t>
        <a:bodyPr/>
        <a:lstStyle/>
        <a:p>
          <a:endParaRPr lang="es-CL" sz="2400" b="1"/>
        </a:p>
      </dgm:t>
    </dgm:pt>
    <dgm:pt modelId="{E304E540-1F4A-46EA-A779-27FEBDE81D27}" type="sibTrans" cxnId="{10002224-4795-4314-92AF-C6A1BF1D5737}">
      <dgm:prSet/>
      <dgm:spPr/>
      <dgm:t>
        <a:bodyPr/>
        <a:lstStyle/>
        <a:p>
          <a:endParaRPr lang="es-CL" sz="2400" b="1"/>
        </a:p>
      </dgm:t>
    </dgm:pt>
    <dgm:pt modelId="{2829B751-F153-451D-BD2B-2BC6552AB782}">
      <dgm:prSet phldrT="[Texto]" custT="1"/>
      <dgm:spPr/>
      <dgm:t>
        <a:bodyPr/>
        <a:lstStyle/>
        <a:p>
          <a:r>
            <a:rPr lang="es-CL" sz="1400" b="1" dirty="0"/>
            <a:t>Control </a:t>
          </a:r>
        </a:p>
        <a:p>
          <a:r>
            <a:rPr lang="es-CL" sz="1400" b="1" dirty="0"/>
            <a:t>Foco en operaciones y quienes lo realizan ej. Importaciones o vendedores que utilizan plataformas de pago. </a:t>
          </a:r>
        </a:p>
      </dgm:t>
    </dgm:pt>
    <dgm:pt modelId="{F2979425-7BF2-4722-AEA7-16B32EF1874C}" type="parTrans" cxnId="{4175771C-4E9F-40F3-A825-BBFBFA9A4A50}">
      <dgm:prSet/>
      <dgm:spPr/>
      <dgm:t>
        <a:bodyPr/>
        <a:lstStyle/>
        <a:p>
          <a:endParaRPr lang="es-CL" sz="2400" b="1"/>
        </a:p>
      </dgm:t>
    </dgm:pt>
    <dgm:pt modelId="{16725C5E-68DC-4D85-8FD1-6A3B2CB76862}" type="sibTrans" cxnId="{4175771C-4E9F-40F3-A825-BBFBFA9A4A50}">
      <dgm:prSet/>
      <dgm:spPr/>
      <dgm:t>
        <a:bodyPr/>
        <a:lstStyle/>
        <a:p>
          <a:endParaRPr lang="es-CL" sz="2400" b="1"/>
        </a:p>
      </dgm:t>
    </dgm:pt>
    <dgm:pt modelId="{A5805075-7D7A-465D-BC04-E87447D80704}">
      <dgm:prSet phldrT="[Texto]" custT="1"/>
      <dgm:spPr/>
      <dgm:t>
        <a:bodyPr/>
        <a:lstStyle/>
        <a:p>
          <a:r>
            <a:rPr lang="es-CL" sz="1400" b="0" dirty="0"/>
            <a:t>Estructurales /Nueva información boleta electrónica- </a:t>
          </a:r>
          <a:r>
            <a:rPr lang="es-CL" sz="1400" b="0" dirty="0" err="1"/>
            <a:t>voucher</a:t>
          </a:r>
          <a:r>
            <a:rPr lang="es-CL" sz="1400" b="0" dirty="0"/>
            <a:t>, Modelos analíticos construcción de paneles de información, trabajo colaborativo con otras Instituciones</a:t>
          </a:r>
        </a:p>
      </dgm:t>
    </dgm:pt>
    <dgm:pt modelId="{16D8C58E-764F-4AD4-9B9D-D95DB43948EA}" type="parTrans" cxnId="{17B39148-9AB1-46D4-9D35-008F160601C3}">
      <dgm:prSet/>
      <dgm:spPr/>
      <dgm:t>
        <a:bodyPr/>
        <a:lstStyle/>
        <a:p>
          <a:endParaRPr lang="es-CL" sz="2400" b="1"/>
        </a:p>
      </dgm:t>
    </dgm:pt>
    <dgm:pt modelId="{44F90EDF-D704-48FA-925F-D41162A4AA9D}" type="sibTrans" cxnId="{17B39148-9AB1-46D4-9D35-008F160601C3}">
      <dgm:prSet/>
      <dgm:spPr/>
      <dgm:t>
        <a:bodyPr/>
        <a:lstStyle/>
        <a:p>
          <a:endParaRPr lang="es-CL" sz="2400" b="1"/>
        </a:p>
      </dgm:t>
    </dgm:pt>
    <dgm:pt modelId="{ECFD7B4A-13C4-42F3-BBCF-5B7EDEE719C8}" type="pres">
      <dgm:prSet presAssocID="{AE7F5164-9D68-48E8-851F-D503CDE65896}" presName="matrix" presStyleCnt="0">
        <dgm:presLayoutVars>
          <dgm:chMax val="1"/>
          <dgm:dir/>
          <dgm:resizeHandles val="exact"/>
        </dgm:presLayoutVars>
      </dgm:prSet>
      <dgm:spPr/>
    </dgm:pt>
    <dgm:pt modelId="{73F34CBA-1D04-4B28-A7B0-F716A822ED81}" type="pres">
      <dgm:prSet presAssocID="{AE7F5164-9D68-48E8-851F-D503CDE65896}" presName="axisShape" presStyleLbl="bgShp" presStyleIdx="0" presStyleCnt="1"/>
      <dgm:spPr/>
    </dgm:pt>
    <dgm:pt modelId="{FB7CDCBF-3288-412F-B5B5-C842B13ACA55}" type="pres">
      <dgm:prSet presAssocID="{AE7F5164-9D68-48E8-851F-D503CDE6589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A17EDA-B198-46CA-8C52-DFB956862E83}" type="pres">
      <dgm:prSet presAssocID="{AE7F5164-9D68-48E8-851F-D503CDE6589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38C1F7-276A-440D-B13A-3EE894D70AE9}" type="pres">
      <dgm:prSet presAssocID="{AE7F5164-9D68-48E8-851F-D503CDE6589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B24E0A-73CF-476E-B295-781C31D01555}" type="pres">
      <dgm:prSet presAssocID="{AE7F5164-9D68-48E8-851F-D503CDE6589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41A9C0C-91D2-4D56-9E8E-D5EC707943EC}" type="presOf" srcId="{AE7F5164-9D68-48E8-851F-D503CDE65896}" destId="{ECFD7B4A-13C4-42F3-BBCF-5B7EDEE719C8}" srcOrd="0" destOrd="0" presId="urn:microsoft.com/office/officeart/2005/8/layout/matrix2"/>
    <dgm:cxn modelId="{E5B0A610-EED1-4803-8316-4BD8CAC91B92}" type="presOf" srcId="{D95F9D28-9DC7-4640-88F4-336A8AB01428}" destId="{FB7CDCBF-3288-412F-B5B5-C842B13ACA55}" srcOrd="0" destOrd="0" presId="urn:microsoft.com/office/officeart/2005/8/layout/matrix2"/>
    <dgm:cxn modelId="{4175771C-4E9F-40F3-A825-BBFBFA9A4A50}" srcId="{AE7F5164-9D68-48E8-851F-D503CDE65896}" destId="{2829B751-F153-451D-BD2B-2BC6552AB782}" srcOrd="2" destOrd="0" parTransId="{F2979425-7BF2-4722-AEA7-16B32EF1874C}" sibTransId="{16725C5E-68DC-4D85-8FD1-6A3B2CB76862}"/>
    <dgm:cxn modelId="{10002224-4795-4314-92AF-C6A1BF1D5737}" srcId="{AE7F5164-9D68-48E8-851F-D503CDE65896}" destId="{CB2B9FCF-B4A4-4155-A998-07A4F0B4933F}" srcOrd="1" destOrd="0" parTransId="{49A31C57-4E99-42A5-8E81-85678751199D}" sibTransId="{E304E540-1F4A-46EA-A779-27FEBDE81D27}"/>
    <dgm:cxn modelId="{E1D7CD2B-7613-4CF7-A155-F5B5DDE1EE1C}" type="presOf" srcId="{A5805075-7D7A-465D-BC04-E87447D80704}" destId="{A4B24E0A-73CF-476E-B295-781C31D01555}" srcOrd="0" destOrd="0" presId="urn:microsoft.com/office/officeart/2005/8/layout/matrix2"/>
    <dgm:cxn modelId="{41A11360-0B48-48CB-AE1B-B2F72A77AE6C}" type="presOf" srcId="{CB2B9FCF-B4A4-4155-A998-07A4F0B4933F}" destId="{9CA17EDA-B198-46CA-8C52-DFB956862E83}" srcOrd="0" destOrd="0" presId="urn:microsoft.com/office/officeart/2005/8/layout/matrix2"/>
    <dgm:cxn modelId="{17B39148-9AB1-46D4-9D35-008F160601C3}" srcId="{AE7F5164-9D68-48E8-851F-D503CDE65896}" destId="{A5805075-7D7A-465D-BC04-E87447D80704}" srcOrd="3" destOrd="0" parTransId="{16D8C58E-764F-4AD4-9B9D-D95DB43948EA}" sibTransId="{44F90EDF-D704-48FA-925F-D41162A4AA9D}"/>
    <dgm:cxn modelId="{C86ACB4B-18D9-4F1A-87E5-4F977A00C1A4}" srcId="{AE7F5164-9D68-48E8-851F-D503CDE65896}" destId="{D95F9D28-9DC7-4640-88F4-336A8AB01428}" srcOrd="0" destOrd="0" parTransId="{9DBF629F-21F6-477D-BF75-F5041C0BD49C}" sibTransId="{27FD491B-AEBB-455D-B29F-9FAB744E8C82}"/>
    <dgm:cxn modelId="{A4A76B87-0566-4254-93D2-623F1A6C3F30}" type="presOf" srcId="{2829B751-F153-451D-BD2B-2BC6552AB782}" destId="{6E38C1F7-276A-440D-B13A-3EE894D70AE9}" srcOrd="0" destOrd="0" presId="urn:microsoft.com/office/officeart/2005/8/layout/matrix2"/>
    <dgm:cxn modelId="{3266660F-20E5-41CF-8240-07C6CF93C229}" type="presParOf" srcId="{ECFD7B4A-13C4-42F3-BBCF-5B7EDEE719C8}" destId="{73F34CBA-1D04-4B28-A7B0-F716A822ED81}" srcOrd="0" destOrd="0" presId="urn:microsoft.com/office/officeart/2005/8/layout/matrix2"/>
    <dgm:cxn modelId="{78A1E032-939D-4C98-B297-7A9EFEC57BCE}" type="presParOf" srcId="{ECFD7B4A-13C4-42F3-BBCF-5B7EDEE719C8}" destId="{FB7CDCBF-3288-412F-B5B5-C842B13ACA55}" srcOrd="1" destOrd="0" presId="urn:microsoft.com/office/officeart/2005/8/layout/matrix2"/>
    <dgm:cxn modelId="{F8F0FF7D-2607-42BF-89FA-12B8BCBE7A11}" type="presParOf" srcId="{ECFD7B4A-13C4-42F3-BBCF-5B7EDEE719C8}" destId="{9CA17EDA-B198-46CA-8C52-DFB956862E83}" srcOrd="2" destOrd="0" presId="urn:microsoft.com/office/officeart/2005/8/layout/matrix2"/>
    <dgm:cxn modelId="{40C33007-70DD-4152-8E36-2F0A6525BE59}" type="presParOf" srcId="{ECFD7B4A-13C4-42F3-BBCF-5B7EDEE719C8}" destId="{6E38C1F7-276A-440D-B13A-3EE894D70AE9}" srcOrd="3" destOrd="0" presId="urn:microsoft.com/office/officeart/2005/8/layout/matrix2"/>
    <dgm:cxn modelId="{14555FAF-BA33-445B-B896-A325B716D46E}" type="presParOf" srcId="{ECFD7B4A-13C4-42F3-BBCF-5B7EDEE719C8}" destId="{A4B24E0A-73CF-476E-B295-781C31D0155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34CBA-1D04-4B28-A7B0-F716A822ED81}">
      <dsp:nvSpPr>
        <dsp:cNvPr id="0" name=""/>
        <dsp:cNvSpPr/>
      </dsp:nvSpPr>
      <dsp:spPr>
        <a:xfrm>
          <a:off x="802703" y="0"/>
          <a:ext cx="4770408" cy="47704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B7CDCBF-3288-412F-B5B5-C842B13ACA55}">
      <dsp:nvSpPr>
        <dsp:cNvPr id="0" name=""/>
        <dsp:cNvSpPr/>
      </dsp:nvSpPr>
      <dsp:spPr>
        <a:xfrm>
          <a:off x="1112780" y="310076"/>
          <a:ext cx="1908163" cy="19081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/>
            <a:t>Abordar el Fenómeno Educación y Orientación hacia la formalización</a:t>
          </a:r>
        </a:p>
      </dsp:txBody>
      <dsp:txXfrm>
        <a:off x="1205929" y="403225"/>
        <a:ext cx="1721865" cy="1721865"/>
      </dsp:txXfrm>
    </dsp:sp>
    <dsp:sp modelId="{9CA17EDA-B198-46CA-8C52-DFB956862E83}">
      <dsp:nvSpPr>
        <dsp:cNvPr id="0" name=""/>
        <dsp:cNvSpPr/>
      </dsp:nvSpPr>
      <dsp:spPr>
        <a:xfrm>
          <a:off x="3354872" y="310076"/>
          <a:ext cx="1908163" cy="19081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/>
            <a:t>¿Que se Busca? Identificar y promover el cumplimiento Tributario</a:t>
          </a:r>
        </a:p>
      </dsp:txBody>
      <dsp:txXfrm>
        <a:off x="3448021" y="403225"/>
        <a:ext cx="1721865" cy="1721865"/>
      </dsp:txXfrm>
    </dsp:sp>
    <dsp:sp modelId="{6E38C1F7-276A-440D-B13A-3EE894D70AE9}">
      <dsp:nvSpPr>
        <dsp:cNvPr id="0" name=""/>
        <dsp:cNvSpPr/>
      </dsp:nvSpPr>
      <dsp:spPr>
        <a:xfrm>
          <a:off x="1112780" y="2552168"/>
          <a:ext cx="1908163" cy="19081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/>
            <a:t>Control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/>
            <a:t>Foco en operaciones y quienes lo realizan ej. Importaciones o vendedores que utilizan plataformas de pago. </a:t>
          </a:r>
        </a:p>
      </dsp:txBody>
      <dsp:txXfrm>
        <a:off x="1205929" y="2645317"/>
        <a:ext cx="1721865" cy="1721865"/>
      </dsp:txXfrm>
    </dsp:sp>
    <dsp:sp modelId="{A4B24E0A-73CF-476E-B295-781C31D01555}">
      <dsp:nvSpPr>
        <dsp:cNvPr id="0" name=""/>
        <dsp:cNvSpPr/>
      </dsp:nvSpPr>
      <dsp:spPr>
        <a:xfrm>
          <a:off x="3354872" y="2552168"/>
          <a:ext cx="1908163" cy="19081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0" kern="1200" dirty="0"/>
            <a:t>Estructurales /Nueva información boleta electrónica- </a:t>
          </a:r>
          <a:r>
            <a:rPr lang="es-CL" sz="1400" b="0" kern="1200" dirty="0" err="1"/>
            <a:t>voucher</a:t>
          </a:r>
          <a:r>
            <a:rPr lang="es-CL" sz="1400" b="0" kern="1200" dirty="0"/>
            <a:t>, Modelos analíticos construcción de paneles de información, trabajo colaborativo con otras Instituciones</a:t>
          </a:r>
        </a:p>
      </dsp:txBody>
      <dsp:txXfrm>
        <a:off x="3448021" y="2645317"/>
        <a:ext cx="1721865" cy="1721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18180D4-97DA-4ECF-B59F-2711BCC1590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6514BEE-14F4-4FB9-A826-2FB88532E3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16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F4F433A-F2AF-4FFC-BD0D-F66FEEC94351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DB62A14-7DDB-4F40-8C72-FD7A7ED219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95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62A14-7DDB-4F40-8C72-FD7A7ED219D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13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81B5-8ABE-4EE6-973A-A154B59D9D20}" type="slidenum">
              <a:rPr lang="es-CL" smtClean="0"/>
              <a:pPr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28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81B5-8ABE-4EE6-973A-A154B59D9D20}" type="slidenum">
              <a:rPr lang="es-CL" smtClean="0"/>
              <a:pPr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726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46F6B-D01A-4DEB-AA52-85526FFEFB8B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1203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585D8-6B4A-42DA-9FAA-658658A574D9}" type="slidenum">
              <a:rPr lang="es-CL" smtClean="0"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4876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585D8-6B4A-42DA-9FAA-658658A574D9}" type="slidenum">
              <a:rPr lang="es-CL" smtClean="0"/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551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585D8-6B4A-42DA-9FAA-658658A574D9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677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585D8-6B4A-42DA-9FAA-658658A574D9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166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585D8-6B4A-42DA-9FAA-658658A574D9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144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585D8-6B4A-42DA-9FAA-658658A574D9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467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62A14-7DDB-4F40-8C72-FD7A7ED219DE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94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81B5-8ABE-4EE6-973A-A154B59D9D20}" type="slidenum">
              <a:rPr lang="es-CL" smtClean="0"/>
              <a:pPr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078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81B5-8ABE-4EE6-973A-A154B59D9D20}" type="slidenum">
              <a:rPr lang="es-CL" smtClean="0"/>
              <a:pPr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648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81B5-8ABE-4EE6-973A-A154B59D9D20}" type="slidenum">
              <a:rPr lang="es-CL" smtClean="0"/>
              <a:pPr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838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93981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344581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84266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233828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917722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202359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170660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05063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185809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77288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91965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F8C25-DAB8-4058-BAD2-384F193E722E}" type="datetimeFigureOut">
              <a:rPr lang="es-CL" smtClean="0"/>
              <a:t>13-04-2023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95FF6-0912-40D0-AA9E-014298EE89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409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.c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722CAD-97B9-0165-0E0D-71AD57D3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1" b="25378"/>
          <a:stretch/>
        </p:blipFill>
        <p:spPr>
          <a:xfrm>
            <a:off x="19" y="-63255"/>
            <a:ext cx="12191981" cy="6857990"/>
          </a:xfrm>
          <a:prstGeom prst="rect">
            <a:avLst/>
          </a:prstGeom>
        </p:spPr>
      </p:pic>
      <p:sp>
        <p:nvSpPr>
          <p:cNvPr id="35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ESTRATEGIA DE GESTIÓN DE CUMPLIMIENTO TRIBUTARIO CONTROL DE LA ELUSIÓN E INFORMALIDAD</a:t>
            </a:r>
          </a:p>
        </p:txBody>
      </p:sp>
      <p:sp>
        <p:nvSpPr>
          <p:cNvPr id="36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9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adroTexto 61"/>
          <p:cNvSpPr txBox="1"/>
          <p:nvPr/>
        </p:nvSpPr>
        <p:spPr>
          <a:xfrm>
            <a:off x="9330413" y="2303550"/>
            <a:ext cx="1235656" cy="29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51"/>
              </a:lnSpc>
            </a:pPr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 </a:t>
            </a:r>
            <a:endParaRPr lang="es-C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330417" y="3582189"/>
            <a:ext cx="1235655" cy="29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51"/>
              </a:lnSpc>
            </a:pPr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</a:t>
            </a:r>
            <a:endParaRPr lang="es-C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653259" y="824757"/>
            <a:ext cx="8469443" cy="747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51"/>
              </a:lnSpc>
              <a:buClr>
                <a:srgbClr val="737373"/>
              </a:buClr>
            </a:pP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Esquemas Tributarios</a:t>
            </a:r>
          </a:p>
          <a:p>
            <a:pPr marL="628641" lvl="1" indent="-28575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consulta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cuyo objeto es orientar a los contribuyentes acerca de las estructuras y planificaciones que podrían ser objeto de una fiscalización por parte del Servicio. </a:t>
            </a:r>
          </a:p>
          <a:p>
            <a:pPr marL="628641" lvl="1" indent="-28575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su origen en una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recomendada internacionalmente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ha permitido al Servicio seguir avanzando en incrementar los niveles de certeza tributaria.</a:t>
            </a:r>
          </a:p>
          <a:p>
            <a:pPr marL="628641" lvl="1" indent="-28575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publicó por primera vez en forma digital en el sitio web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www.sii.cl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año 2016, y desde esa fecha se actualiza anualmente, totalizando 7 versiones. </a:t>
            </a:r>
          </a:p>
          <a:p>
            <a:pPr marL="628641" lvl="1" indent="-28575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Actualmente, contempla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esquemas tributarios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en su versión 2022, se incluyeron 10 nuevos casos.</a:t>
            </a:r>
          </a:p>
          <a:p>
            <a:pPr marL="628641" lvl="1" indent="-28575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catálogo está indexado a los riesgos del sistema tributario. </a:t>
            </a:r>
          </a:p>
          <a:p>
            <a:pPr marL="628641" lvl="1" indent="-28575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Temáticas abordadas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Incentivos tributarios; tributación internacional;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endeudamiento con relacionados;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reorganizaciones empresariales; beneficios tributarios en materia de mercado de valores;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con tratamientos tributarios especiales (fundaciones, corporaciones, FIP,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precios de transferencia; planificaciones familiares (diluciones patrimoniales); instrumentos financieros, transferencias de activos, etc. 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endParaRPr lang="es-ES_tradnl" dirty="0">
              <a:solidFill>
                <a:srgbClr val="0061A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28641" lvl="1" indent="-285750" algn="just">
              <a:lnSpc>
                <a:spcPts val="1651"/>
              </a:lnSpc>
              <a:buClr>
                <a:srgbClr val="737373"/>
              </a:buClr>
              <a:buFont typeface="Courier New" panose="02070309020205020404" pitchFamily="49" charset="0"/>
              <a:buChar char="o"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41" lvl="1" indent="-285750" algn="just">
              <a:lnSpc>
                <a:spcPts val="1651"/>
              </a:lnSpc>
              <a:buClr>
                <a:srgbClr val="737373"/>
              </a:buClr>
              <a:buFont typeface="Courier New" panose="02070309020205020404" pitchFamily="49" charset="0"/>
              <a:buChar char="o"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41" lvl="1" indent="-285750" algn="just">
              <a:lnSpc>
                <a:spcPts val="1651"/>
              </a:lnSpc>
              <a:buClr>
                <a:srgbClr val="737373"/>
              </a:buClr>
              <a:buFont typeface="Courier New" panose="02070309020205020404" pitchFamily="49" charset="0"/>
              <a:buChar char="o"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lvl="1" algn="just">
              <a:lnSpc>
                <a:spcPts val="1651"/>
              </a:lnSpc>
              <a:buClr>
                <a:srgbClr val="737373"/>
              </a:buClr>
            </a:pP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FD3BAE-B7FE-4868-AF62-E6F07BA44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6" y="1994016"/>
            <a:ext cx="1604338" cy="26825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E8D39E7-B9CE-D80C-FA81-95C79C1F9004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FB330E-5DB3-68FE-D664-222E89FFB3D1}"/>
              </a:ext>
            </a:extLst>
          </p:cNvPr>
          <p:cNvSpPr txBox="1"/>
          <p:nvPr/>
        </p:nvSpPr>
        <p:spPr>
          <a:xfrm>
            <a:off x="369078" y="75463"/>
            <a:ext cx="4419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Preventivas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3206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/>
          <p:cNvSpPr txBox="1"/>
          <p:nvPr/>
        </p:nvSpPr>
        <p:spPr>
          <a:xfrm>
            <a:off x="885713" y="1196937"/>
            <a:ext cx="9682352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1"/>
              </a:lnSpc>
              <a:buClr>
                <a:srgbClr val="737373"/>
              </a:buClr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Auditorías sobre temas BEPS: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Precios de Transferencia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de Establecimientos Permanentes en el exterior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Intereses (back to back)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rentas pasivas en el extranjero (41G LIR)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Dilución Patrimonial en Altos Patrimonios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1"/>
              </a:lnSpc>
              <a:buClr>
                <a:srgbClr val="737373"/>
              </a:buClr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Casos Elusivos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través del procedimiento de fiscalización y la presentación de requerimientos por elusión ante los TTA.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realizado 56 Citaciones en el marco de NGA.</a:t>
            </a: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15 casos, los contribuyentes se han allanado a la posición del SII, desarmando sus esquemas o planificaciones o rectificando.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montos por impuestos rectificados por NGA ascenderían a $3.524 Millones.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1"/>
              </a:lnSpc>
              <a:buClr>
                <a:srgbClr val="737373"/>
              </a:buClr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fecha se han presentado 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requerimientos ante los TTA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efectos de se declare la existencia de la elusión por abuso o simulación.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E1424B4-9760-33DE-67FE-05B322012D06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ABDDFB-B5B3-73DF-A97C-4ED56C8EC4E8}"/>
              </a:ext>
            </a:extLst>
          </p:cNvPr>
          <p:cNvSpPr txBox="1"/>
          <p:nvPr/>
        </p:nvSpPr>
        <p:spPr>
          <a:xfrm>
            <a:off x="369078" y="75463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Correctivas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490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954334" y="768465"/>
            <a:ext cx="4899039" cy="334690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ESTRATEGIA EN CONTRA DE LA INFORMALIDAD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722CAD-97B9-0165-0E0D-71AD57D3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15674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1875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3137" y="129324"/>
            <a:ext cx="1156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Estratégicos en el control de la Informalidad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79947" y="1125088"/>
            <a:ext cx="5955568" cy="4607823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informalidad está presente en varios sectores y actividades de la economía nacional. Como estrategia general, el SII ha definido abordarla partiendo por la educación y orientación hacia la formalización. </a:t>
            </a:r>
          </a:p>
          <a:p>
            <a:pPr algn="just">
              <a:spcAft>
                <a:spcPts val="500"/>
              </a:spcAft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Intensificar el uso de herramientas analíticas que permitan detectar el desarrollo de actividades comerciales sin cumplir con las obligaciones tributarias.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500"/>
              </a:spcAft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se busca detectar y sancionar las conductas que tienen el único propósito de sacar ventajas y defraudar al fisco en la realización de una operación o conjunto de operaciones. </a:t>
            </a:r>
          </a:p>
          <a:p>
            <a:pPr marL="177800" indent="-177800" algn="just">
              <a:spcAft>
                <a:spcPts val="500"/>
              </a:spcAft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L" sz="20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244183A-9887-9FC6-5F41-FC568CBB1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264433"/>
              </p:ext>
            </p:extLst>
          </p:nvPr>
        </p:nvGraphicFramePr>
        <p:xfrm>
          <a:off x="6180420" y="2087593"/>
          <a:ext cx="6375816" cy="477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039770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3A522F6-9724-45B6-9006-BA9B8F406534}"/>
              </a:ext>
            </a:extLst>
          </p:cNvPr>
          <p:cNvSpPr txBox="1"/>
          <p:nvPr/>
        </p:nvSpPr>
        <p:spPr>
          <a:xfrm>
            <a:off x="1595447" y="29172"/>
            <a:ext cx="415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Y DETECCIÓN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B56A5A-4142-4936-9CE0-8F98EB2F9CC2}"/>
              </a:ext>
            </a:extLst>
          </p:cNvPr>
          <p:cNvSpPr txBox="1"/>
          <p:nvPr/>
        </p:nvSpPr>
        <p:spPr>
          <a:xfrm>
            <a:off x="606885" y="1129176"/>
            <a:ext cx="10285296" cy="2985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2700" b="1">
                <a:solidFill>
                  <a:schemeClr val="tx2"/>
                </a:solidFill>
              </a:defRPr>
            </a:lvl1pPr>
            <a:lvl2pPr marL="514350" lvl="1" algn="just">
              <a:lnSpc>
                <a:spcPct val="80000"/>
              </a:lnSpc>
              <a:defRPr sz="2400">
                <a:solidFill>
                  <a:schemeClr val="tx2"/>
                </a:solidFill>
              </a:defRPr>
            </a:lvl2pPr>
          </a:lstStyle>
          <a:p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que realizan importaciones y no tienen inicio de actividades vigente.</a:t>
            </a:r>
          </a:p>
          <a:p>
            <a:pPr marL="971550" lvl="1" indent="-4572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 en periodos y declaraciones de ingreso realizadas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hemos realizado:</a:t>
            </a:r>
          </a:p>
          <a:p>
            <a:pPr lvl="1"/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descriptivo basado en: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Importaciones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texto DIN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económicas declaradas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Declaraciones (F22 y F29)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14EB1ED-1ABF-0980-8119-BB273A1DFF94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504E40-85C8-461F-133F-B3F9FA39D744}"/>
              </a:ext>
            </a:extLst>
          </p:cNvPr>
          <p:cNvSpPr txBox="1"/>
          <p:nvPr/>
        </p:nvSpPr>
        <p:spPr>
          <a:xfrm>
            <a:off x="253137" y="129324"/>
            <a:ext cx="6426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CASO: Importadores Informales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7AE399-1EB0-7BF0-7265-45EEB55E41B2}"/>
              </a:ext>
            </a:extLst>
          </p:cNvPr>
          <p:cNvSpPr txBox="1"/>
          <p:nvPr/>
        </p:nvSpPr>
        <p:spPr>
          <a:xfrm>
            <a:off x="606885" y="4328099"/>
            <a:ext cx="9710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1.6 MM de contribuyentes que importan sin inicio de actividades de 1ª categoría</a:t>
            </a:r>
          </a:p>
          <a:p>
            <a:pPr lvl="1"/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de mercancías por US$ 1.700 MM informadas en 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770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3A522F6-9724-45B6-9006-BA9B8F406534}"/>
              </a:ext>
            </a:extLst>
          </p:cNvPr>
          <p:cNvSpPr txBox="1"/>
          <p:nvPr/>
        </p:nvSpPr>
        <p:spPr>
          <a:xfrm>
            <a:off x="1595447" y="29172"/>
            <a:ext cx="415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Y DETECCIÓN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7" y="1201223"/>
            <a:ext cx="4039061" cy="312923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3FCFCC-073E-49D0-8F86-37CB4D68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90" y="2395316"/>
            <a:ext cx="3142378" cy="4301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729" y="1018009"/>
            <a:ext cx="4047588" cy="298572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955729" y="4508206"/>
            <a:ext cx="3331863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Correos electrónicos, casos pilotos y auditorias y revisiones de cumplimiento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9D8D92D-004B-1CD7-428E-0848D52498D3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70659-AE43-B562-AA77-B2805275A6B7}"/>
              </a:ext>
            </a:extLst>
          </p:cNvPr>
          <p:cNvSpPr txBox="1"/>
          <p:nvPr/>
        </p:nvSpPr>
        <p:spPr>
          <a:xfrm>
            <a:off x="253137" y="129324"/>
            <a:ext cx="6426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CASO: Importadores Informales</a:t>
            </a:r>
          </a:p>
        </p:txBody>
      </p:sp>
    </p:spTree>
    <p:extLst>
      <p:ext uri="{BB962C8B-B14F-4D97-AF65-F5344CB8AC3E}">
        <p14:creationId xmlns:p14="http://schemas.microsoft.com/office/powerpoint/2010/main" val="128441200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3A522F6-9724-45B6-9006-BA9B8F406534}"/>
              </a:ext>
            </a:extLst>
          </p:cNvPr>
          <p:cNvSpPr txBox="1"/>
          <p:nvPr/>
        </p:nvSpPr>
        <p:spPr>
          <a:xfrm>
            <a:off x="1595447" y="29172"/>
            <a:ext cx="415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Y DETECCIÓN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B56A5A-4142-4936-9CE0-8F98EB2F9CC2}"/>
              </a:ext>
            </a:extLst>
          </p:cNvPr>
          <p:cNvSpPr txBox="1"/>
          <p:nvPr/>
        </p:nvSpPr>
        <p:spPr>
          <a:xfrm>
            <a:off x="843295" y="1420758"/>
            <a:ext cx="10505409" cy="44473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2700" b="1">
                <a:solidFill>
                  <a:schemeClr val="tx2"/>
                </a:solidFill>
              </a:defRPr>
            </a:lvl1pPr>
            <a:lvl2pPr marL="514350" lvl="1" algn="just">
              <a:lnSpc>
                <a:spcPct val="80000"/>
              </a:lnSpc>
              <a:defRPr sz="2400">
                <a:solidFill>
                  <a:schemeClr val="tx2"/>
                </a:solidFill>
              </a:defRPr>
            </a:lvl2pPr>
          </a:lstStyle>
          <a:p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que reciben pagos vía plataformas de pago electrónico sin estar formalizados.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hemos realizado: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descriptivo basado en:</a:t>
            </a:r>
          </a:p>
          <a:p>
            <a:pPr marL="97155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Plataformas de pago que reportan información al SII</a:t>
            </a:r>
          </a:p>
          <a:p>
            <a:pPr marL="97155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texto a FE emitidas por contribuyentes que prestan servicio de cobro electrónico (“comisiones”).</a:t>
            </a:r>
          </a:p>
          <a:p>
            <a:pPr marL="97155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Actividades en base a información.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L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Vouchers</a:t>
            </a:r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acumulados a la fecha: 4,570 millones y boletas electrónicas 7,147 millones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L" sz="2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191C595-9765-992B-3CDA-5B18F9F6D17B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298164-07C6-537C-793C-D98171E37041}"/>
              </a:ext>
            </a:extLst>
          </p:cNvPr>
          <p:cNvSpPr txBox="1"/>
          <p:nvPr/>
        </p:nvSpPr>
        <p:spPr>
          <a:xfrm>
            <a:off x="253137" y="129324"/>
            <a:ext cx="794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CASO: Plataformas de pago electrónico</a:t>
            </a:r>
          </a:p>
        </p:txBody>
      </p:sp>
    </p:spTree>
    <p:extLst>
      <p:ext uri="{BB962C8B-B14F-4D97-AF65-F5344CB8AC3E}">
        <p14:creationId xmlns:p14="http://schemas.microsoft.com/office/powerpoint/2010/main" val="37936085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3A522F6-9724-45B6-9006-BA9B8F406534}"/>
              </a:ext>
            </a:extLst>
          </p:cNvPr>
          <p:cNvSpPr txBox="1"/>
          <p:nvPr/>
        </p:nvSpPr>
        <p:spPr>
          <a:xfrm>
            <a:off x="1595447" y="29172"/>
            <a:ext cx="415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Y DETECCIÓN 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68B56A5A-4142-4936-9CE0-8F98EB2F9CC2}"/>
              </a:ext>
            </a:extLst>
          </p:cNvPr>
          <p:cNvSpPr txBox="1"/>
          <p:nvPr/>
        </p:nvSpPr>
        <p:spPr>
          <a:xfrm>
            <a:off x="472773" y="1061687"/>
            <a:ext cx="1012863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2700" b="1">
                <a:solidFill>
                  <a:schemeClr val="tx2"/>
                </a:solidFill>
              </a:defRPr>
            </a:lvl1pPr>
            <a:lvl2pPr marL="514350" lvl="1" algn="just">
              <a:lnSpc>
                <a:spcPct val="80000"/>
              </a:lnSpc>
              <a:defRPr sz="2400">
                <a:solidFill>
                  <a:schemeClr val="tx2"/>
                </a:solidFill>
              </a:defRPr>
            </a:lvl2pPr>
          </a:lstStyle>
          <a:p>
            <a:r>
              <a:rPr lang="es-C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 de plataformas de pago, sin inicio de actividades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139D55-F822-4F12-9E51-F0ED59A5D90B}"/>
              </a:ext>
            </a:extLst>
          </p:cNvPr>
          <p:cNvSpPr txBox="1"/>
          <p:nvPr/>
        </p:nvSpPr>
        <p:spPr>
          <a:xfrm>
            <a:off x="3365520" y="31333"/>
            <a:ext cx="26044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67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lky Nice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PLATAFORMAS DE PAGO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08A38C-C10B-4A23-AAFE-D8DEB726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571" y="1748455"/>
            <a:ext cx="3449459" cy="274367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5A0CA3-38B0-4F47-83BF-BDA82FFC9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13450"/>
              </p:ext>
            </p:extLst>
          </p:nvPr>
        </p:nvGraphicFramePr>
        <p:xfrm>
          <a:off x="2405768" y="2042958"/>
          <a:ext cx="2495784" cy="413683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687900">
                  <a:extLst>
                    <a:ext uri="{9D8B030D-6E8A-4147-A177-3AD203B41FA5}">
                      <a16:colId xmlns:a16="http://schemas.microsoft.com/office/drawing/2014/main" val="2740596782"/>
                    </a:ext>
                  </a:extLst>
                </a:gridCol>
                <a:gridCol w="807884">
                  <a:extLst>
                    <a:ext uri="{9D8B030D-6E8A-4147-A177-3AD203B41FA5}">
                      <a16:colId xmlns:a16="http://schemas.microsoft.com/office/drawing/2014/main" val="8895559"/>
                    </a:ext>
                  </a:extLst>
                </a:gridCol>
              </a:tblGrid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Empresa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Cantidad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319220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AGENDAPRO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        82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210430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COMPRAQUÍ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           5.651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478056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FPAY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                 42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31564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FULL CARGA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               372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176133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GETNET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                 34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269076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HAULMER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               975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25306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KHIPU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        51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696710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KLAP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  1.869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594169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MERCADO PAGO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64.638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931465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PAGOS Y SERVICIOS S.A.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          4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820360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PAYU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          4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879392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RED APOYO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      100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148586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REDELCOM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      513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202633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SUMUP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11.747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650020"/>
                  </a:ext>
                </a:extLst>
              </a:tr>
              <a:tr h="24628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TRANSBANK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         13.842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734440"/>
                  </a:ext>
                </a:extLst>
              </a:tr>
              <a:tr h="2431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         99.924 </a:t>
                      </a:r>
                      <a:endParaRPr lang="es-CL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8505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EAA967E-A946-466A-B7EA-858334AC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7" t="5790" r="3690" b="11516"/>
          <a:stretch/>
        </p:blipFill>
        <p:spPr>
          <a:xfrm>
            <a:off x="708719" y="2011952"/>
            <a:ext cx="1000146" cy="560736"/>
          </a:xfrm>
          <a:prstGeom prst="rect">
            <a:avLst/>
          </a:prstGeom>
        </p:spPr>
      </p:pic>
      <p:pic>
        <p:nvPicPr>
          <p:cNvPr id="6" name="Picture 2" descr="Compraqui - Home | Facebook">
            <a:extLst>
              <a:ext uri="{FF2B5EF4-FFF2-40B4-BE49-F238E27FC236}">
                <a16:creationId xmlns:a16="http://schemas.microsoft.com/office/drawing/2014/main" id="{3810E546-E864-476A-AABA-1C1D182D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" y="2556986"/>
            <a:ext cx="973245" cy="9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ar desde el Celular | Fpay">
            <a:extLst>
              <a:ext uri="{FF2B5EF4-FFF2-40B4-BE49-F238E27FC236}">
                <a16:creationId xmlns:a16="http://schemas.microsoft.com/office/drawing/2014/main" id="{134E9C50-AF1B-4AA6-BB81-3D4C5CB1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7" y="3509222"/>
            <a:ext cx="783368" cy="3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llcarga Wallet Chile – Appar på Google Play">
            <a:extLst>
              <a:ext uri="{FF2B5EF4-FFF2-40B4-BE49-F238E27FC236}">
                <a16:creationId xmlns:a16="http://schemas.microsoft.com/office/drawing/2014/main" id="{07A1B70D-BE85-407F-8F5D-5092AB76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5" y="3816889"/>
            <a:ext cx="788386" cy="78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hipu en la prensa - khipu">
            <a:extLst>
              <a:ext uri="{FF2B5EF4-FFF2-40B4-BE49-F238E27FC236}">
                <a16:creationId xmlns:a16="http://schemas.microsoft.com/office/drawing/2014/main" id="{01008881-8B6F-45EB-A2A6-5A20965C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90" y="2011952"/>
            <a:ext cx="865721" cy="6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ulmer - YouTube">
            <a:extLst>
              <a:ext uri="{FF2B5EF4-FFF2-40B4-BE49-F238E27FC236}">
                <a16:creationId xmlns:a16="http://schemas.microsoft.com/office/drawing/2014/main" id="{081ED551-CDA8-4333-B2FC-AA1DD8E2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0" y="5412349"/>
            <a:ext cx="725095" cy="7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etnet Chile - Home | Facebook">
            <a:extLst>
              <a:ext uri="{FF2B5EF4-FFF2-40B4-BE49-F238E27FC236}">
                <a16:creationId xmlns:a16="http://schemas.microsoft.com/office/drawing/2014/main" id="{ACBE3693-2FF1-425B-A7E7-0C65F00F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1" y="4600959"/>
            <a:ext cx="725095" cy="7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lap Comercios">
            <a:extLst>
              <a:ext uri="{FF2B5EF4-FFF2-40B4-BE49-F238E27FC236}">
                <a16:creationId xmlns:a16="http://schemas.microsoft.com/office/drawing/2014/main" id="{9D430F36-F9B8-4889-8E87-F634E957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90" y="2702784"/>
            <a:ext cx="865721" cy="5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ercado Pago payments for WooCommerce – Plugin de WordPress | WordPress.org  Chile">
            <a:extLst>
              <a:ext uri="{FF2B5EF4-FFF2-40B4-BE49-F238E27FC236}">
                <a16:creationId xmlns:a16="http://schemas.microsoft.com/office/drawing/2014/main" id="{F3E3E876-649B-43DE-A9B6-530C7660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89" y="3245652"/>
            <a:ext cx="865721" cy="8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s | PayU Chile">
            <a:extLst>
              <a:ext uri="{FF2B5EF4-FFF2-40B4-BE49-F238E27FC236}">
                <a16:creationId xmlns:a16="http://schemas.microsoft.com/office/drawing/2014/main" id="{82ACF366-2B9D-498E-9F9C-FD917E2B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90" y="4144284"/>
            <a:ext cx="865721" cy="45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Garantia – Redelcom">
            <a:extLst>
              <a:ext uri="{FF2B5EF4-FFF2-40B4-BE49-F238E27FC236}">
                <a16:creationId xmlns:a16="http://schemas.microsoft.com/office/drawing/2014/main" id="{3CE4D888-2A60-456C-9EA7-B74657D0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89" y="4842273"/>
            <a:ext cx="974910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umUp Tu mejor opción para asegurar más ventas! • Pymes en línea">
            <a:extLst>
              <a:ext uri="{FF2B5EF4-FFF2-40B4-BE49-F238E27FC236}">
                <a16:creationId xmlns:a16="http://schemas.microsoft.com/office/drawing/2014/main" id="{706E579B-6CD0-4F68-8E0B-07A9B815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89" y="5505386"/>
            <a:ext cx="974911" cy="2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ransbank - Wikipedia, la enciclopedia libre">
            <a:extLst>
              <a:ext uri="{FF2B5EF4-FFF2-40B4-BE49-F238E27FC236}">
                <a16:creationId xmlns:a16="http://schemas.microsoft.com/office/drawing/2014/main" id="{2DDFF61F-791F-472E-8DE3-74FD6EAA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01" y="5943556"/>
            <a:ext cx="974910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763775" y="5167505"/>
            <a:ext cx="3260784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Correos electrónicos, casos de auditoria y pilotos de cobro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06B9991-5FFE-1AD4-2DB9-40E92F2C1C4B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F44A7E-0804-4E0B-5D45-C42C064ADFA3}"/>
              </a:ext>
            </a:extLst>
          </p:cNvPr>
          <p:cNvSpPr txBox="1"/>
          <p:nvPr/>
        </p:nvSpPr>
        <p:spPr>
          <a:xfrm>
            <a:off x="253137" y="129324"/>
            <a:ext cx="794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CASO: Plataformas de pago electrónico</a:t>
            </a:r>
          </a:p>
        </p:txBody>
      </p:sp>
    </p:spTree>
    <p:extLst>
      <p:ext uri="{BB962C8B-B14F-4D97-AF65-F5344CB8AC3E}">
        <p14:creationId xmlns:p14="http://schemas.microsoft.com/office/powerpoint/2010/main" val="395317659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3A522F6-9724-45B6-9006-BA9B8F406534}"/>
              </a:ext>
            </a:extLst>
          </p:cNvPr>
          <p:cNvSpPr txBox="1"/>
          <p:nvPr/>
        </p:nvSpPr>
        <p:spPr>
          <a:xfrm>
            <a:off x="1595447" y="29172"/>
            <a:ext cx="415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Y DETECCIÓN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1FF69D-381C-43B2-914D-958825088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76" b="31065"/>
          <a:stretch/>
        </p:blipFill>
        <p:spPr>
          <a:xfrm>
            <a:off x="2936879" y="1265397"/>
            <a:ext cx="6182571" cy="14062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69E9B7-7DF6-42EB-92B4-E732E784A3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0540" r="2094" b="37040"/>
          <a:stretch/>
        </p:blipFill>
        <p:spPr>
          <a:xfrm>
            <a:off x="34905" y="2693744"/>
            <a:ext cx="12076257" cy="335145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69501C8-3C9A-9BFA-DC57-46993588D5AE}"/>
              </a:ext>
            </a:extLst>
          </p:cNvPr>
          <p:cNvSpPr/>
          <p:nvPr/>
        </p:nvSpPr>
        <p:spPr>
          <a:xfrm>
            <a:off x="2640710" y="1265397"/>
            <a:ext cx="1376207" cy="131291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Marketplace 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4F27787-D33C-CFA1-DBF5-692F38C18F4F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CC1D2E-9B87-38A1-52BF-3348A43FC167}"/>
              </a:ext>
            </a:extLst>
          </p:cNvPr>
          <p:cNvSpPr txBox="1"/>
          <p:nvPr/>
        </p:nvSpPr>
        <p:spPr>
          <a:xfrm>
            <a:off x="253137" y="129324"/>
            <a:ext cx="1020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CASO: Ventas a través de Plataformas Electrónicas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9B753E-B2FE-C1B2-72E2-FACA082037D0}"/>
              </a:ext>
            </a:extLst>
          </p:cNvPr>
          <p:cNvSpPr/>
          <p:nvPr/>
        </p:nvSpPr>
        <p:spPr>
          <a:xfrm>
            <a:off x="189896" y="2406660"/>
            <a:ext cx="4422679" cy="1154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779403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35E64D5-A129-41B9-A7E0-7771857B6990}"/>
              </a:ext>
            </a:extLst>
          </p:cNvPr>
          <p:cNvSpPr txBox="1"/>
          <p:nvPr/>
        </p:nvSpPr>
        <p:spPr>
          <a:xfrm>
            <a:off x="1595447" y="29172"/>
            <a:ext cx="323825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ESTRATÉGICO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051677" y="102127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CL" dirty="0"/>
          </a:p>
        </p:txBody>
      </p:sp>
      <p:sp>
        <p:nvSpPr>
          <p:cNvPr id="26" name="Rectángulo 25"/>
          <p:cNvSpPr/>
          <p:nvPr/>
        </p:nvSpPr>
        <p:spPr>
          <a:xfrm>
            <a:off x="8072155" y="87608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1DA63D-88C8-BEFC-2F6C-F507147E0263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5D53E9-42E6-EE20-4F31-5BBF7296B668}"/>
              </a:ext>
            </a:extLst>
          </p:cNvPr>
          <p:cNvSpPr txBox="1"/>
          <p:nvPr/>
        </p:nvSpPr>
        <p:spPr>
          <a:xfrm>
            <a:off x="253137" y="129324"/>
            <a:ext cx="1118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CASO: Clasificación de Glosas de Facturas Electrónicas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5E9F5E-8EA1-BCAF-AD6B-A6149BA52FF4}"/>
              </a:ext>
            </a:extLst>
          </p:cNvPr>
          <p:cNvSpPr txBox="1"/>
          <p:nvPr/>
        </p:nvSpPr>
        <p:spPr>
          <a:xfrm>
            <a:off x="591065" y="1205945"/>
            <a:ext cx="10505409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700" b="0">
                <a:solidFill>
                  <a:schemeClr val="tx2"/>
                </a:solidFill>
              </a:defRPr>
            </a:lvl1pPr>
            <a:lvl2pPr marL="971550" lvl="1" indent="-457200" algn="just">
              <a:lnSpc>
                <a:spcPct val="100000"/>
              </a:lnSpc>
              <a:buFont typeface="Wingdings" panose="05000000000000000000" pitchFamily="2" charset="2"/>
              <a:buChar char="ü"/>
              <a:defRPr sz="2400">
                <a:solidFill>
                  <a:schemeClr val="tx2"/>
                </a:solidFill>
              </a:defRPr>
            </a:lvl2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objetivo es generar acciones de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al Crédito Fiscal IVA y Gasto Renta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clasificar las glosas del detalle de Facturas Electrónicas según el CUP (Clasificador Único de Productos) del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BCCh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información, ejerciendo acciones de control sobre glosas ilegibles.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auto clasificación de actividad económica.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Metodologías clásicas de Machine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Bayes;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Vector Machine (SVM); y, Redes Neuronales.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progresiva por sectores económicos.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usando laptop en la mesa&#10;&#10;Descripción generada automáticamente con confianza media">
            <a:extLst>
              <a:ext uri="{FF2B5EF4-FFF2-40B4-BE49-F238E27FC236}">
                <a16:creationId xmlns:a16="http://schemas.microsoft.com/office/drawing/2014/main" id="{83323F20-CF6D-43FE-AD81-FABAB0A1E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44462"/>
          <a:stretch/>
        </p:blipFill>
        <p:spPr>
          <a:xfrm>
            <a:off x="1" y="3202"/>
            <a:ext cx="3175000" cy="6857998"/>
          </a:xfrm>
          <a:prstGeom prst="rect">
            <a:avLst/>
          </a:prstGeom>
        </p:spPr>
      </p:pic>
      <p:sp>
        <p:nvSpPr>
          <p:cNvPr id="10" name="Redondear rectángulo de esquina diagonal 7">
            <a:extLst>
              <a:ext uri="{FF2B5EF4-FFF2-40B4-BE49-F238E27FC236}">
                <a16:creationId xmlns:a16="http://schemas.microsoft.com/office/drawing/2014/main" id="{D975CB62-907A-4844-B688-4A5EAB7D5E79}"/>
              </a:ext>
            </a:extLst>
          </p:cNvPr>
          <p:cNvSpPr/>
          <p:nvPr/>
        </p:nvSpPr>
        <p:spPr>
          <a:xfrm>
            <a:off x="0" y="0"/>
            <a:ext cx="3174999" cy="685800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64A0">
                  <a:alpha val="70000"/>
                </a:srgbClr>
              </a:gs>
              <a:gs pos="50000">
                <a:srgbClr val="756161">
                  <a:alpha val="70000"/>
                </a:srgbClr>
              </a:gs>
              <a:gs pos="100000">
                <a:srgbClr val="F55E1B">
                  <a:alpha val="7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2D3B1D-4A2B-4E82-AD3D-B81975A3F9AB}"/>
              </a:ext>
            </a:extLst>
          </p:cNvPr>
          <p:cNvSpPr txBox="1"/>
          <p:nvPr/>
        </p:nvSpPr>
        <p:spPr>
          <a:xfrm>
            <a:off x="299461" y="3013500"/>
            <a:ext cx="2588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ESTRATEGICOS</a:t>
            </a: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E377B1E-A4FA-7787-DE7A-4549C883C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99" y="235624"/>
            <a:ext cx="9254582" cy="63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0342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39320" y="1755549"/>
            <a:ext cx="4899039" cy="334690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FORTALECIMIENTO NORMAS PARA EL CONTROL DE LA ELUSION Y LA INFORMALIDAD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722CAD-97B9-0165-0E0D-71AD57D3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15674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9022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50292" y="1361008"/>
            <a:ext cx="10928908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700" b="0">
                <a:solidFill>
                  <a:schemeClr val="tx2"/>
                </a:solidFill>
              </a:defRPr>
            </a:lvl1pPr>
            <a:lvl2pPr marL="97155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</a:lstStyle>
          <a:p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concepto de Responsabilidad Tributaria: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“que considere un modelo de conducta que poseen determinados contribuyentes respecto al cumplimiento de sus obligaciones tributarias, con un enfoque en la contribución al bien mancomunado del país, con arreglo a la naturaleza jurídica de los hechos, actos o negocios realizados, en tiempo y forma, basado en principios de transparencia, colaboración y buena fe.”</a:t>
            </a:r>
          </a:p>
          <a:p>
            <a:pPr marL="514350" lvl="1" indent="0">
              <a:buNone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relación a los grupos empresariales establecer medidas de colaboración a efectos de promover la responsabilidad tributaria, promoviendo un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trabajo colaborativo bajo el concepto de Responsabilidad Tributaria buscando instaurar el sentido ético y social del pago correcto y oportuno de los tributos que correspondan.</a:t>
            </a:r>
          </a:p>
          <a:p>
            <a:pPr lvl="1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contar con normas de revisión de actuación conjunta para la revisión de grupos, incorporando la figura de apoderado de GE.</a:t>
            </a:r>
          </a:p>
          <a:p>
            <a:pPr marL="514350" lvl="1" indent="0">
              <a:buNone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6D9CA7-19D5-CC48-AE84-4BC22D61040D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B214B5-0631-D84F-F8C5-2C30BCCA5147}"/>
              </a:ext>
            </a:extLst>
          </p:cNvPr>
          <p:cNvSpPr txBox="1"/>
          <p:nvPr/>
        </p:nvSpPr>
        <p:spPr>
          <a:xfrm>
            <a:off x="253137" y="129324"/>
            <a:ext cx="5282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 relevantes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DA13B-1277-E28A-A169-4D39BD95381A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16FB40-65C7-8BF0-8F98-A12B0B284BEF}"/>
              </a:ext>
            </a:extLst>
          </p:cNvPr>
          <p:cNvSpPr txBox="1"/>
          <p:nvPr/>
        </p:nvSpPr>
        <p:spPr>
          <a:xfrm>
            <a:off x="253137" y="129324"/>
            <a:ext cx="6994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Cambios Estructurales</a:t>
            </a:r>
          </a:p>
        </p:txBody>
      </p:sp>
    </p:spTree>
    <p:extLst>
      <p:ext uri="{BB962C8B-B14F-4D97-AF65-F5344CB8AC3E}">
        <p14:creationId xmlns:p14="http://schemas.microsoft.com/office/powerpoint/2010/main" val="15332537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7895" y="1523632"/>
            <a:ext cx="10928908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700" b="0">
                <a:solidFill>
                  <a:schemeClr val="tx2"/>
                </a:solidFill>
              </a:defRPr>
            </a:lvl1pPr>
            <a:lvl2pPr marL="97155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</a:lstStyle>
          <a:p>
            <a:pPr lvl="1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Exigir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trámite de inicio de actividades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respecto de los importadores que desarrollen una actividad económica y los clientes de operadores de medios de pago electrónico, cuando contraten sus servicios a efectos de desarrollar una actividad económica. </a:t>
            </a:r>
          </a:p>
          <a:p>
            <a:pPr lvl="1"/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 al proceso de levantamiento del secreto bancario para la trazabilidad del dinero y con ello enfocar la fiscalización en informalidad</a:t>
            </a:r>
          </a:p>
          <a:p>
            <a:pPr lvl="1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atención a lograr una eficiente la asignación de los recursos y lograr una mayor equidad en la asignación de carga de trabajo, incorporar conceptos de revisión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multijurisdiccionalidad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e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la actualidad existen Direcciones Regionales que tienen 3 veces más contribuyentes por fiscalizador, disminuyendo la cobertura y efectividad de la acción del SII.</a:t>
            </a:r>
          </a:p>
          <a:p>
            <a:pPr lvl="1"/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6D9CA7-19D5-CC48-AE84-4BC22D61040D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B214B5-0631-D84F-F8C5-2C30BCCA5147}"/>
              </a:ext>
            </a:extLst>
          </p:cNvPr>
          <p:cNvSpPr txBox="1"/>
          <p:nvPr/>
        </p:nvSpPr>
        <p:spPr>
          <a:xfrm>
            <a:off x="253137" y="129324"/>
            <a:ext cx="5282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 relevantes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FDA13B-1277-E28A-A169-4D39BD95381A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16FB40-65C7-8BF0-8F98-A12B0B284BEF}"/>
              </a:ext>
            </a:extLst>
          </p:cNvPr>
          <p:cNvSpPr txBox="1"/>
          <p:nvPr/>
        </p:nvSpPr>
        <p:spPr>
          <a:xfrm>
            <a:off x="253137" y="129324"/>
            <a:ext cx="6994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Cambios Estructurales</a:t>
            </a:r>
          </a:p>
        </p:txBody>
      </p:sp>
    </p:spTree>
    <p:extLst>
      <p:ext uri="{BB962C8B-B14F-4D97-AF65-F5344CB8AC3E}">
        <p14:creationId xmlns:p14="http://schemas.microsoft.com/office/powerpoint/2010/main" val="338616894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722CAD-97B9-0165-0E0D-71AD57D3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1" b="25378"/>
          <a:stretch/>
        </p:blipFill>
        <p:spPr>
          <a:xfrm>
            <a:off x="19" y="-63255"/>
            <a:ext cx="12191981" cy="685799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3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ESTRATEGIA DE GESTIÓN DE CUMPLIMIENTO TRIBUTARIO CONTROL DE LA ELUSIÓN E INFORMALIDAD</a:t>
            </a:r>
          </a:p>
        </p:txBody>
      </p:sp>
    </p:spTree>
    <p:extLst>
      <p:ext uri="{BB962C8B-B14F-4D97-AF65-F5344CB8AC3E}">
        <p14:creationId xmlns:p14="http://schemas.microsoft.com/office/powerpoint/2010/main" val="19096732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usando laptop en la mesa&#10;&#10;Descripción generada automáticamente con confianza media">
            <a:extLst>
              <a:ext uri="{FF2B5EF4-FFF2-40B4-BE49-F238E27FC236}">
                <a16:creationId xmlns:a16="http://schemas.microsoft.com/office/drawing/2014/main" id="{83323F20-CF6D-43FE-AD81-FABAB0A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44462"/>
          <a:stretch/>
        </p:blipFill>
        <p:spPr>
          <a:xfrm>
            <a:off x="1" y="3202"/>
            <a:ext cx="3175000" cy="6857998"/>
          </a:xfrm>
          <a:prstGeom prst="rect">
            <a:avLst/>
          </a:prstGeom>
        </p:spPr>
      </p:pic>
      <p:sp>
        <p:nvSpPr>
          <p:cNvPr id="10" name="Redondear rectángulo de esquina diagonal 7">
            <a:extLst>
              <a:ext uri="{FF2B5EF4-FFF2-40B4-BE49-F238E27FC236}">
                <a16:creationId xmlns:a16="http://schemas.microsoft.com/office/drawing/2014/main" id="{D975CB62-907A-4844-B688-4A5EAB7D5E79}"/>
              </a:ext>
            </a:extLst>
          </p:cNvPr>
          <p:cNvSpPr/>
          <p:nvPr/>
        </p:nvSpPr>
        <p:spPr>
          <a:xfrm>
            <a:off x="0" y="0"/>
            <a:ext cx="3174999" cy="685800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64A0">
                  <a:alpha val="70000"/>
                </a:srgbClr>
              </a:gs>
              <a:gs pos="50000">
                <a:srgbClr val="756161">
                  <a:alpha val="70000"/>
                </a:srgbClr>
              </a:gs>
              <a:gs pos="100000">
                <a:srgbClr val="F55E1B">
                  <a:alpha val="7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D195E8-6969-4D81-9E72-98E26FC99B13}"/>
              </a:ext>
            </a:extLst>
          </p:cNvPr>
          <p:cNvSpPr txBox="1"/>
          <p:nvPr/>
        </p:nvSpPr>
        <p:spPr>
          <a:xfrm>
            <a:off x="414985" y="2609159"/>
            <a:ext cx="2411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ESTRATEGIAS PARA GESTIONAR EL CUMPLIMIENTO TRIBUTARIO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6975961-27F8-4925-9E5E-A9FC45FA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35" y="1381124"/>
            <a:ext cx="8711958" cy="3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3156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usando laptop en la mesa&#10;&#10;Descripción generada automáticamente con confianza media">
            <a:extLst>
              <a:ext uri="{FF2B5EF4-FFF2-40B4-BE49-F238E27FC236}">
                <a16:creationId xmlns:a16="http://schemas.microsoft.com/office/drawing/2014/main" id="{83323F20-CF6D-43FE-AD81-FABAB0A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44462"/>
          <a:stretch/>
        </p:blipFill>
        <p:spPr>
          <a:xfrm>
            <a:off x="1" y="3202"/>
            <a:ext cx="3175000" cy="6857998"/>
          </a:xfrm>
          <a:prstGeom prst="rect">
            <a:avLst/>
          </a:prstGeom>
        </p:spPr>
      </p:pic>
      <p:sp>
        <p:nvSpPr>
          <p:cNvPr id="10" name="Redondear rectángulo de esquina diagonal 7">
            <a:extLst>
              <a:ext uri="{FF2B5EF4-FFF2-40B4-BE49-F238E27FC236}">
                <a16:creationId xmlns:a16="http://schemas.microsoft.com/office/drawing/2014/main" id="{D975CB62-907A-4844-B688-4A5EAB7D5E79}"/>
              </a:ext>
            </a:extLst>
          </p:cNvPr>
          <p:cNvSpPr/>
          <p:nvPr/>
        </p:nvSpPr>
        <p:spPr>
          <a:xfrm>
            <a:off x="0" y="0"/>
            <a:ext cx="3174999" cy="685800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64A0">
                  <a:alpha val="70000"/>
                </a:srgbClr>
              </a:gs>
              <a:gs pos="50000">
                <a:srgbClr val="756161">
                  <a:alpha val="70000"/>
                </a:srgbClr>
              </a:gs>
              <a:gs pos="100000">
                <a:srgbClr val="F55E1B">
                  <a:alpha val="7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2D3B1D-4A2B-4E82-AD3D-B81975A3F9AB}"/>
              </a:ext>
            </a:extLst>
          </p:cNvPr>
          <p:cNvSpPr txBox="1"/>
          <p:nvPr/>
        </p:nvSpPr>
        <p:spPr>
          <a:xfrm>
            <a:off x="345753" y="3013500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RECAUDACIÓN</a:t>
            </a: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736ED3-457B-3085-CF86-1769B7ED5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71" y="486425"/>
            <a:ext cx="5233224" cy="317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22085D-03A3-E856-36C6-0330F395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374" y="4166919"/>
            <a:ext cx="567690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637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36676" y="1402578"/>
            <a:ext cx="4899039" cy="334690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5200" b="1" spc="3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ESTRATEGIA DE CONTROL DE LA ELUSIÓN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722CAD-97B9-0165-0E0D-71AD57D3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15674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2212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3137" y="129324"/>
            <a:ext cx="626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la Elusión Tributaria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79947" y="1366627"/>
            <a:ext cx="9486892" cy="4607823"/>
          </a:xfrm>
        </p:spPr>
        <p:txBody>
          <a:bodyPr>
            <a:normAutofit/>
          </a:bodyPr>
          <a:lstStyle/>
          <a:p>
            <a:pPr marL="177800" indent="-177800" algn="just">
              <a:spcAft>
                <a:spcPts val="500"/>
              </a:spcAft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la incorporación de la norma general anti elusiva al ordenamiento jurídico el año 2014, el SII ha creado diversas instancias especializadas de apoyo para la prevención, detección y fiscalización de las actuaciones de los contribuyentes c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uyo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propósito es obtener una ventaja tributaria, desvirtuando el objeto o la finalidad de la ley y que causan variados efectos económicos adversos, perjudicando la eficiencia y la equidad horizontal del sistema tributario y, en definitiva la recaudación de nuestro país.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500"/>
              </a:spcAft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500"/>
              </a:spcAft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hipótesis de elusión contempladas en la ley son: abuso de las formas jurídicas y simulación.</a:t>
            </a:r>
          </a:p>
          <a:p>
            <a:pPr marL="177800" indent="-177800" algn="just">
              <a:spcAft>
                <a:spcPts val="500"/>
              </a:spcAft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500"/>
              </a:spcAft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declaración de elusión se hace en sede judicial. </a:t>
            </a:r>
          </a:p>
          <a:p>
            <a:pPr marL="0" indent="0" algn="just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4896645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04996" y="1667224"/>
            <a:ext cx="8469855" cy="4351338"/>
          </a:xfrm>
        </p:spPr>
        <p:txBody>
          <a:bodyPr>
            <a:normAutofit/>
          </a:bodyPr>
          <a:lstStyle/>
          <a:p>
            <a:pPr marL="177800" indent="-1778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certeza a los contribuyentes que cumplen con sus obligaciones.</a:t>
            </a:r>
          </a:p>
          <a:p>
            <a:pPr marL="177800" indent="-1778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Influir en evitar los comportamientos elusivos.</a:t>
            </a:r>
          </a:p>
          <a:p>
            <a:pPr marL="177800" indent="-1778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el control a la elusión y la planificación agresiva.</a:t>
            </a:r>
          </a:p>
          <a:p>
            <a:pPr marL="177800" indent="-1778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las capacidades internas en el SII para abordar los riesgos de elusión.</a:t>
            </a:r>
          </a:p>
          <a:p>
            <a:pPr marL="0" indent="0" algn="just">
              <a:buNone/>
            </a:pPr>
            <a:endParaRPr lang="es-CL" sz="20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CF006B4-45FB-51F1-2C89-EC558CCCD78E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571A36-FCEC-7290-3F46-2602108D6D93}"/>
              </a:ext>
            </a:extLst>
          </p:cNvPr>
          <p:cNvSpPr txBox="1"/>
          <p:nvPr/>
        </p:nvSpPr>
        <p:spPr>
          <a:xfrm>
            <a:off x="343078" y="129324"/>
            <a:ext cx="4623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s-CL" dirty="0">
                <a:latin typeface="Arial" panose="020B0604020202020204" pitchFamily="34" charset="0"/>
              </a:rPr>
              <a:t>Objetivos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2251856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2" y="182151"/>
            <a:ext cx="354896" cy="348723"/>
          </a:xfrm>
          <a:prstGeom prst="rect">
            <a:avLst/>
          </a:prstGeom>
          <a:effectLst/>
        </p:spPr>
      </p:pic>
      <p:sp>
        <p:nvSpPr>
          <p:cNvPr id="62" name="CuadroTexto 61"/>
          <p:cNvSpPr txBox="1"/>
          <p:nvPr/>
        </p:nvSpPr>
        <p:spPr>
          <a:xfrm>
            <a:off x="9330413" y="2303550"/>
            <a:ext cx="1235656" cy="29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51"/>
              </a:lnSpc>
            </a:pPr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 </a:t>
            </a:r>
            <a:endParaRPr lang="es-C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330417" y="3582189"/>
            <a:ext cx="1235655" cy="29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51"/>
              </a:lnSpc>
            </a:pPr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</a:t>
            </a:r>
            <a:endParaRPr lang="es-C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76686" y="915798"/>
            <a:ext cx="10001241" cy="665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51"/>
              </a:lnSpc>
              <a:buClr>
                <a:srgbClr val="737373"/>
              </a:buClr>
              <a:buFont typeface="Wingdings" panose="05000000000000000000" pitchFamily="2" charset="2"/>
              <a:buChar char="Ø"/>
            </a:pPr>
            <a:endParaRPr lang="es-CL" b="1" dirty="0">
              <a:cs typeface="Arial" panose="020B0604020202020204" pitchFamily="34" charset="0"/>
            </a:endParaRP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Comité Anti Elusión (Director)</a:t>
            </a: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Oficina de Análisis de Elusión (en SDF)</a:t>
            </a: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Área de Coordinación y Anti Elusión (en SDJ)</a:t>
            </a: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alt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Establecimiento de un proceso para el análisis de casos potencialmente elusivos.</a:t>
            </a: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alt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Establecimiento de un proceso para el monitoreo de transacciones relevantes.</a:t>
            </a: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acciones BEPS</a:t>
            </a:r>
          </a:p>
          <a:p>
            <a:pPr marL="635000" lvl="2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contexto, el SII ha realizado acciones focalizadas para asegurar el cumplimiento de la obligación de presentar la Declaración Jurada N°1913, sobre caracterización tributaria global. </a:t>
            </a:r>
          </a:p>
          <a:p>
            <a:pPr marL="635000" lvl="2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Precios de Transferencia, la Declaración Jurada N°1937, denominada “Reporte País por País”, que debe ser presentada de manera adicional y separada a la ya existente declaración informativa anual de Precios de Transferencia, Formulario N°1907. Dicho reporte servirá para la evaluación de riesgos en materia de precios de transferencia, y otros riesgos BEPS. </a:t>
            </a:r>
          </a:p>
          <a:p>
            <a:pPr marL="635000" lvl="2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particular, en el Grupo JITSIC (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Askforce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el SII participa en los grupos Altos Patrimonios, Fugas de Información y Análisis de Intercambio de Información. </a:t>
            </a: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br>
              <a:rPr lang="en-US" alt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lang="en-US" alt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lang="en-US" alt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E0D072A-95EA-83C7-3F7E-F14697044936}"/>
              </a:ext>
            </a:extLst>
          </p:cNvPr>
          <p:cNvSpPr/>
          <p:nvPr/>
        </p:nvSpPr>
        <p:spPr>
          <a:xfrm>
            <a:off x="0" y="-40866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93BC89-92ED-0B59-0080-D51444292C41}"/>
              </a:ext>
            </a:extLst>
          </p:cNvPr>
          <p:cNvSpPr txBox="1"/>
          <p:nvPr/>
        </p:nvSpPr>
        <p:spPr>
          <a:xfrm>
            <a:off x="468108" y="61238"/>
            <a:ext cx="473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Estructurales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446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988683" y="975412"/>
            <a:ext cx="9189638" cy="524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</a:pP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artículo 26 bis del Código Tributario</a:t>
            </a:r>
          </a:p>
          <a:p>
            <a:pPr marL="177800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 las medidas preventivas orientadas a 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las conductas elusivas y como una forma de obtener certeza jurídica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contribuyentes pueden consultar si las operaciones que indiquen en cada caso son o no susceptibles de ser calificadas como elusivas conforme a la norma general anti elusiva.</a:t>
            </a:r>
            <a:r>
              <a:rPr lang="es-CL" alt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lvl="1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consultas pueden ser 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vinculantes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relación al consultante y sobre hechos planteados específicamente en la consulta; o pueden ser 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vinculantes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consulta tiene como objeto obtener respuestas de carácter general, respecto un caso planteado.</a:t>
            </a:r>
          </a:p>
          <a:p>
            <a:pPr marL="177800" lvl="1" indent="-177800" algn="just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esta fecha, se han revisado 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operaciones y esquemas de planificación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han sido presentados por los contribuyentes en calidad de consulta previa contemplada en el artículo 26 bis del Código Tributario. 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algn="just">
              <a:lnSpc>
                <a:spcPts val="1651"/>
              </a:lnSpc>
              <a:buClr>
                <a:srgbClr val="737373"/>
              </a:buClr>
              <a:buFont typeface="Arial" panose="020B0604020202020204" pitchFamily="34" charset="0"/>
              <a:buChar char="•"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35" lvl="1" indent="-285744" algn="just">
              <a:lnSpc>
                <a:spcPts val="1651"/>
              </a:lnSpc>
              <a:buClr>
                <a:srgbClr val="737373"/>
              </a:buClr>
              <a:buFont typeface="Wingdings" panose="05000000000000000000" pitchFamily="2" charset="2"/>
              <a:buChar char="Ø"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9C0A73-FE1C-E17D-3403-05146DB323D3}"/>
              </a:ext>
            </a:extLst>
          </p:cNvPr>
          <p:cNvSpPr/>
          <p:nvPr/>
        </p:nvSpPr>
        <p:spPr>
          <a:xfrm>
            <a:off x="0" y="0"/>
            <a:ext cx="12192000" cy="674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69078" y="75463"/>
            <a:ext cx="4419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Preventivas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4408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89B91192F79B41901609998A01EA88" ma:contentTypeVersion="12" ma:contentTypeDescription="Crear nuevo documento." ma:contentTypeScope="" ma:versionID="7198a3d3e9f8b815e740eb8443cfbbd1">
  <xsd:schema xmlns:xsd="http://www.w3.org/2001/XMLSchema" xmlns:xs="http://www.w3.org/2001/XMLSchema" xmlns:p="http://schemas.microsoft.com/office/2006/metadata/properties" xmlns:ns2="6be554bb-5b7c-43c3-9f41-4b1c076445f5" xmlns:ns3="53d3a262-4876-4c12-8647-02522634eccc" targetNamespace="http://schemas.microsoft.com/office/2006/metadata/properties" ma:root="true" ma:fieldsID="823f9c9a4326daabe561492c4bfff27d" ns2:_="" ns3:_="">
    <xsd:import namespace="6be554bb-5b7c-43c3-9f41-4b1c076445f5"/>
    <xsd:import namespace="53d3a262-4876-4c12-8647-02522634e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554bb-5b7c-43c3-9f41-4b1c07644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97505b9-7ca2-4586-86fc-98a76c2d26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3a262-4876-4c12-8647-02522634e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e18165-4322-4ed8-9bfc-97c2f9270139}" ma:internalName="TaxCatchAll" ma:showField="CatchAllData" ma:web="53d3a262-4876-4c12-8647-02522634e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3a262-4876-4c12-8647-02522634eccc">
      <UserInfo>
        <DisplayName>Felipe Ignacio Amigo Tossi</DisplayName>
        <AccountId>20</AccountId>
        <AccountType/>
      </UserInfo>
      <UserInfo>
        <DisplayName>Rodolfo Esteban Bravo Bustos</DisplayName>
        <AccountId>18</AccountId>
        <AccountType/>
      </UserInfo>
    </SharedWithUsers>
    <lcf76f155ced4ddcb4097134ff3c332f xmlns="6be554bb-5b7c-43c3-9f41-4b1c076445f5">
      <Terms xmlns="http://schemas.microsoft.com/office/infopath/2007/PartnerControls"/>
    </lcf76f155ced4ddcb4097134ff3c332f>
    <TaxCatchAll xmlns="53d3a262-4876-4c12-8647-02522634eccc" xsi:nil="true"/>
  </documentManagement>
</p:properties>
</file>

<file path=customXml/itemProps1.xml><?xml version="1.0" encoding="utf-8"?>
<ds:datastoreItem xmlns:ds="http://schemas.openxmlformats.org/officeDocument/2006/customXml" ds:itemID="{805E60B1-D2D4-4619-B1E8-8C2EF5B930B3}">
  <ds:schemaRefs>
    <ds:schemaRef ds:uri="53d3a262-4876-4c12-8647-02522634eccc"/>
    <ds:schemaRef ds:uri="6be554bb-5b7c-43c3-9f41-4b1c076445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039EF7-02E9-4363-AA8D-5D9ABCDDB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A7A560-5212-4D99-8638-2D2336C1A78F}">
  <ds:schemaRefs>
    <ds:schemaRef ds:uri="53d3a262-4876-4c12-8647-02522634eccc"/>
    <ds:schemaRef ds:uri="6be554bb-5b7c-43c3-9f41-4b1c076445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1675</Words>
  <Application>Microsoft Office PowerPoint</Application>
  <PresentationFormat>Panorámica</PresentationFormat>
  <Paragraphs>194</Paragraphs>
  <Slides>23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Milky Nice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Esteban Bravo Bustos</dc:creator>
  <cp:lastModifiedBy>Carolina Fabiola Saravia Morales</cp:lastModifiedBy>
  <cp:revision>5</cp:revision>
  <cp:lastPrinted>2023-03-27T18:12:21Z</cp:lastPrinted>
  <dcterms:created xsi:type="dcterms:W3CDTF">2015-09-09T18:20:09Z</dcterms:created>
  <dcterms:modified xsi:type="dcterms:W3CDTF">2023-04-13T13:34:23Z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0x0101008089B91192F79B41901609998A01EA88</vt:lpwstr>
  </property>
  <property fmtid="{D5CDD505-2E9C-101B-9397-08002B2CF9AE}" pid="3" name="MediaServiceImageTags">
    <vt:lpwstr/>
  </property>
</Properties>
</file>